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36" r:id="rId5"/>
    <p:sldId id="263" r:id="rId6"/>
    <p:sldId id="293" r:id="rId7"/>
    <p:sldId id="342" r:id="rId8"/>
    <p:sldId id="341" r:id="rId9"/>
    <p:sldId id="343" r:id="rId10"/>
    <p:sldId id="331" r:id="rId11"/>
    <p:sldId id="332" r:id="rId12"/>
    <p:sldId id="317" r:id="rId13"/>
    <p:sldId id="318" r:id="rId14"/>
    <p:sldId id="307" r:id="rId15"/>
    <p:sldId id="305" r:id="rId16"/>
    <p:sldId id="300" r:id="rId17"/>
    <p:sldId id="296" r:id="rId18"/>
    <p:sldId id="326" r:id="rId19"/>
    <p:sldId id="257" r:id="rId20"/>
    <p:sldId id="304" r:id="rId21"/>
    <p:sldId id="334" r:id="rId22"/>
    <p:sldId id="314" r:id="rId23"/>
    <p:sldId id="335" r:id="rId24"/>
    <p:sldId id="345" r:id="rId25"/>
    <p:sldId id="344" r:id="rId26"/>
    <p:sldId id="311" r:id="rId27"/>
    <p:sldId id="308" r:id="rId28"/>
    <p:sldId id="32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2"/>
    <a:srgbClr val="D9E1E2"/>
    <a:srgbClr val="70208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8" autoAdjust="0"/>
    <p:restoredTop sz="96652" autoAdjust="0"/>
  </p:normalViewPr>
  <p:slideViewPr>
    <p:cSldViewPr snapToGrid="0" snapToObjects="1">
      <p:cViewPr varScale="1">
        <p:scale>
          <a:sx n="101" d="100"/>
          <a:sy n="101" d="100"/>
        </p:scale>
        <p:origin x="114" y="702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EDD76-D5F6-4C77-BCE2-AC13F819257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116CE5-354B-4B7D-8565-EFF31973E0AA}">
      <dgm:prSet phldrT="[Text]"/>
      <dgm:spPr/>
      <dgm:t>
        <a:bodyPr/>
        <a:lstStyle/>
        <a:p>
          <a:r>
            <a:rPr lang="en-GB" dirty="0"/>
            <a:t>31 .pdf files</a:t>
          </a:r>
        </a:p>
      </dgm:t>
    </dgm:pt>
    <dgm:pt modelId="{A0971DCE-9376-4247-B003-88E4B5E0B181}" type="parTrans" cxnId="{6035F6B6-8EA2-4BB7-AF40-4B8E5651A9D2}">
      <dgm:prSet/>
      <dgm:spPr/>
      <dgm:t>
        <a:bodyPr/>
        <a:lstStyle/>
        <a:p>
          <a:endParaRPr lang="en-GB"/>
        </a:p>
      </dgm:t>
    </dgm:pt>
    <dgm:pt modelId="{27473DF7-0583-42C5-8C67-350967C8D592}" type="sibTrans" cxnId="{6035F6B6-8EA2-4BB7-AF40-4B8E5651A9D2}">
      <dgm:prSet/>
      <dgm:spPr/>
      <dgm:t>
        <a:bodyPr/>
        <a:lstStyle/>
        <a:p>
          <a:endParaRPr lang="en-GB"/>
        </a:p>
      </dgm:t>
    </dgm:pt>
    <dgm:pt modelId="{D78AE694-BA3E-4F5C-AAB5-92169BDB9ED1}">
      <dgm:prSet phldrT="[Text]"/>
      <dgm:spPr/>
      <dgm:t>
        <a:bodyPr/>
        <a:lstStyle/>
        <a:p>
          <a:r>
            <a:rPr lang="en-GB" dirty="0"/>
            <a:t>Acquire original files</a:t>
          </a:r>
        </a:p>
      </dgm:t>
    </dgm:pt>
    <dgm:pt modelId="{FBFE444B-CFCA-4CA0-A5EC-6E5AC6C0F638}" type="parTrans" cxnId="{F2A1C5B3-F7C5-4D44-ADD3-7980923F6164}">
      <dgm:prSet/>
      <dgm:spPr/>
      <dgm:t>
        <a:bodyPr/>
        <a:lstStyle/>
        <a:p>
          <a:endParaRPr lang="en-GB"/>
        </a:p>
      </dgm:t>
    </dgm:pt>
    <dgm:pt modelId="{9498F161-04F5-4746-859E-18F91DD849A9}" type="sibTrans" cxnId="{F2A1C5B3-F7C5-4D44-ADD3-7980923F6164}">
      <dgm:prSet/>
      <dgm:spPr/>
      <dgm:t>
        <a:bodyPr/>
        <a:lstStyle/>
        <a:p>
          <a:endParaRPr lang="en-GB"/>
        </a:p>
      </dgm:t>
    </dgm:pt>
    <dgm:pt modelId="{35E7875C-FF45-4893-824B-B56730FDE76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Convert .pdf to .txt</a:t>
          </a:r>
        </a:p>
      </dgm:t>
    </dgm:pt>
    <dgm:pt modelId="{1591087F-2FB1-4C8A-A55B-56384DC730B6}" type="parTrans" cxnId="{5BCA8704-8C5A-4E76-B376-C9585A506396}">
      <dgm:prSet/>
      <dgm:spPr/>
      <dgm:t>
        <a:bodyPr/>
        <a:lstStyle/>
        <a:p>
          <a:endParaRPr lang="en-GB"/>
        </a:p>
      </dgm:t>
    </dgm:pt>
    <dgm:pt modelId="{D00F97B5-E671-48BC-AAC0-7650A0A77529}" type="sibTrans" cxnId="{5BCA8704-8C5A-4E76-B376-C9585A506396}">
      <dgm:prSet/>
      <dgm:spPr/>
      <dgm:t>
        <a:bodyPr/>
        <a:lstStyle/>
        <a:p>
          <a:endParaRPr lang="en-GB"/>
        </a:p>
      </dgm:t>
    </dgm:pt>
    <dgm:pt modelId="{793EA45E-3711-4776-801F-88E552B6D1D4}">
      <dgm:prSet phldrT="[Text]"/>
      <dgm:spPr/>
      <dgm:t>
        <a:bodyPr/>
        <a:lstStyle/>
        <a:p>
          <a:r>
            <a:rPr lang="en-GB" dirty="0"/>
            <a:t>All text from .pdf into one line</a:t>
          </a:r>
        </a:p>
      </dgm:t>
    </dgm:pt>
    <dgm:pt modelId="{BB725D12-2861-4EA7-8F61-514E5BECAA29}" type="parTrans" cxnId="{E7D334EA-EEDD-4E09-A3F9-44F13E216D69}">
      <dgm:prSet/>
      <dgm:spPr/>
      <dgm:t>
        <a:bodyPr/>
        <a:lstStyle/>
        <a:p>
          <a:endParaRPr lang="en-GB"/>
        </a:p>
      </dgm:t>
    </dgm:pt>
    <dgm:pt modelId="{B77DA471-D7D6-4070-A74A-1D5C989ABF5A}" type="sibTrans" cxnId="{E7D334EA-EEDD-4E09-A3F9-44F13E216D69}">
      <dgm:prSet/>
      <dgm:spPr/>
      <dgm:t>
        <a:bodyPr/>
        <a:lstStyle/>
        <a:p>
          <a:endParaRPr lang="en-GB"/>
        </a:p>
      </dgm:t>
    </dgm:pt>
    <dgm:pt modelId="{57C8EDB6-6E32-4DAB-BD96-26D18F80A348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NLP</a:t>
          </a:r>
        </a:p>
      </dgm:t>
    </dgm:pt>
    <dgm:pt modelId="{C04D9B9E-E8D9-415B-BEFD-488F934FCBDF}" type="parTrans" cxnId="{77664950-76DA-4D67-8454-9E0A91041714}">
      <dgm:prSet/>
      <dgm:spPr/>
      <dgm:t>
        <a:bodyPr/>
        <a:lstStyle/>
        <a:p>
          <a:endParaRPr lang="en-GB"/>
        </a:p>
      </dgm:t>
    </dgm:pt>
    <dgm:pt modelId="{31612F5A-BCC7-4DDB-A949-34B695BDFA0A}" type="sibTrans" cxnId="{77664950-76DA-4D67-8454-9E0A91041714}">
      <dgm:prSet/>
      <dgm:spPr/>
      <dgm:t>
        <a:bodyPr/>
        <a:lstStyle/>
        <a:p>
          <a:endParaRPr lang="en-GB"/>
        </a:p>
      </dgm:t>
    </dgm:pt>
    <dgm:pt modelId="{B6E80576-7412-4661-9E0E-AA5894F5FA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Frequency counts</a:t>
          </a:r>
        </a:p>
      </dgm:t>
    </dgm:pt>
    <dgm:pt modelId="{5E0BB5BA-5C36-46AF-BD21-3DA06F7D44F2}" type="parTrans" cxnId="{14B01193-E99A-4922-913F-5399F69D65CB}">
      <dgm:prSet/>
      <dgm:spPr/>
      <dgm:t>
        <a:bodyPr/>
        <a:lstStyle/>
        <a:p>
          <a:endParaRPr lang="en-GB"/>
        </a:p>
      </dgm:t>
    </dgm:pt>
    <dgm:pt modelId="{49CD0EA9-E0A2-427E-B33B-AD4790563004}" type="sibTrans" cxnId="{14B01193-E99A-4922-913F-5399F69D65CB}">
      <dgm:prSet/>
      <dgm:spPr/>
      <dgm:t>
        <a:bodyPr/>
        <a:lstStyle/>
        <a:p>
          <a:endParaRPr lang="en-GB"/>
        </a:p>
      </dgm:t>
    </dgm:pt>
    <dgm:pt modelId="{30D0EFBC-1136-4C59-AEF0-C688873441E1}">
      <dgm:prSet phldrT="[Text]"/>
      <dgm:spPr/>
      <dgm:t>
        <a:bodyPr/>
        <a:lstStyle/>
        <a:p>
          <a:r>
            <a:rPr lang="en-GB" dirty="0"/>
            <a:t>Remove irrelevant pages (cover page, adverts, index, etc.)</a:t>
          </a:r>
        </a:p>
      </dgm:t>
    </dgm:pt>
    <dgm:pt modelId="{4ED0F411-7F47-40D8-902D-C3EBD3FE78C9}" type="parTrans" cxnId="{B431AB35-7EBD-473E-89F8-744C7B18D5AF}">
      <dgm:prSet/>
      <dgm:spPr/>
      <dgm:t>
        <a:bodyPr/>
        <a:lstStyle/>
        <a:p>
          <a:endParaRPr lang="en-GB"/>
        </a:p>
      </dgm:t>
    </dgm:pt>
    <dgm:pt modelId="{2DEA1D09-FA70-431A-8C6B-CB7DBE2CEA79}" type="sibTrans" cxnId="{B431AB35-7EBD-473E-89F8-744C7B18D5AF}">
      <dgm:prSet/>
      <dgm:spPr/>
      <dgm:t>
        <a:bodyPr/>
        <a:lstStyle/>
        <a:p>
          <a:endParaRPr lang="en-GB"/>
        </a:p>
      </dgm:t>
    </dgm:pt>
    <dgm:pt modelId="{ECCB9CA0-3524-4784-8B49-17472941EA0E}">
      <dgm:prSet phldrT="[Text]"/>
      <dgm:spPr/>
      <dgm:t>
        <a:bodyPr/>
        <a:lstStyle/>
        <a:p>
          <a:r>
            <a:rPr lang="en-GB" dirty="0"/>
            <a:t>Split line by abstract marker</a:t>
          </a:r>
        </a:p>
      </dgm:t>
    </dgm:pt>
    <dgm:pt modelId="{F5267A34-51E3-4B0E-88EE-93F151AAC053}" type="parTrans" cxnId="{287A3C86-CBCF-4366-B58C-6E8EAAA76B72}">
      <dgm:prSet/>
      <dgm:spPr/>
      <dgm:t>
        <a:bodyPr/>
        <a:lstStyle/>
        <a:p>
          <a:endParaRPr lang="en-GB"/>
        </a:p>
      </dgm:t>
    </dgm:pt>
    <dgm:pt modelId="{227ACB7A-0877-41C3-9E83-EFF94DD508D1}" type="sibTrans" cxnId="{287A3C86-CBCF-4366-B58C-6E8EAAA76B72}">
      <dgm:prSet/>
      <dgm:spPr/>
      <dgm:t>
        <a:bodyPr/>
        <a:lstStyle/>
        <a:p>
          <a:endParaRPr lang="en-GB"/>
        </a:p>
      </dgm:t>
    </dgm:pt>
    <dgm:pt modelId="{86E4FF72-3139-4D54-8C49-33AD80698487}">
      <dgm:prSet phldrT="[Text]"/>
      <dgm:spPr/>
      <dgm:t>
        <a:bodyPr/>
        <a:lstStyle/>
        <a:p>
          <a:r>
            <a:rPr lang="en-GB" dirty="0"/>
            <a:t>Subset abstracts with keywords 173,995 abstracts -&gt; 1721 abstracts</a:t>
          </a:r>
        </a:p>
      </dgm:t>
    </dgm:pt>
    <dgm:pt modelId="{F9745D40-47E4-427A-8157-E010412E25C4}" type="parTrans" cxnId="{0E9023D4-C121-4D97-A632-25A53F93AA0F}">
      <dgm:prSet/>
      <dgm:spPr/>
      <dgm:t>
        <a:bodyPr/>
        <a:lstStyle/>
        <a:p>
          <a:endParaRPr lang="en-GB"/>
        </a:p>
      </dgm:t>
    </dgm:pt>
    <dgm:pt modelId="{F354DB1F-F5E2-433A-9410-8708F51AF0F3}" type="sibTrans" cxnId="{0E9023D4-C121-4D97-A632-25A53F93AA0F}">
      <dgm:prSet/>
      <dgm:spPr/>
      <dgm:t>
        <a:bodyPr/>
        <a:lstStyle/>
        <a:p>
          <a:endParaRPr lang="en-GB"/>
        </a:p>
      </dgm:t>
    </dgm:pt>
    <dgm:pt modelId="{13264950-715E-45BB-8B01-715AA8126EB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Examine contexts</a:t>
          </a:r>
        </a:p>
      </dgm:t>
    </dgm:pt>
    <dgm:pt modelId="{0D9BFBC4-FD0A-40B3-BA69-3A0F6B7575CE}" type="parTrans" cxnId="{EDCCA184-C3B8-48B7-9E3A-C19A71505DA5}">
      <dgm:prSet/>
      <dgm:spPr/>
      <dgm:t>
        <a:bodyPr/>
        <a:lstStyle/>
        <a:p>
          <a:endParaRPr lang="en-GB"/>
        </a:p>
      </dgm:t>
    </dgm:pt>
    <dgm:pt modelId="{5CD797AB-B08D-435E-BF23-23C2D22D1B1D}" type="sibTrans" cxnId="{EDCCA184-C3B8-48B7-9E3A-C19A71505DA5}">
      <dgm:prSet/>
      <dgm:spPr/>
      <dgm:t>
        <a:bodyPr/>
        <a:lstStyle/>
        <a:p>
          <a:endParaRPr lang="en-GB"/>
        </a:p>
      </dgm:t>
    </dgm:pt>
    <dgm:pt modelId="{C56A9224-3AD4-4ABA-89FD-71DDCDA119CE}" type="pres">
      <dgm:prSet presAssocID="{791EDD76-D5F6-4C77-BCE2-AC13F819257B}" presName="rootnode" presStyleCnt="0">
        <dgm:presLayoutVars>
          <dgm:chMax/>
          <dgm:chPref/>
          <dgm:dir/>
          <dgm:animLvl val="lvl"/>
        </dgm:presLayoutVars>
      </dgm:prSet>
      <dgm:spPr/>
    </dgm:pt>
    <dgm:pt modelId="{CAA91D99-9703-4CCC-B0F5-AE1979E333D9}" type="pres">
      <dgm:prSet presAssocID="{49116CE5-354B-4B7D-8565-EFF31973E0AA}" presName="composite" presStyleCnt="0"/>
      <dgm:spPr/>
    </dgm:pt>
    <dgm:pt modelId="{4BED5C42-FC80-4E27-8E68-8DC73CDF2E20}" type="pres">
      <dgm:prSet presAssocID="{49116CE5-354B-4B7D-8565-EFF31973E0AA}" presName="bentUpArrow1" presStyleLbl="alignImgPlace1" presStyleIdx="0" presStyleCnt="2"/>
      <dgm:spPr/>
    </dgm:pt>
    <dgm:pt modelId="{013D65D5-2E65-4ED8-95E3-B0680834A377}" type="pres">
      <dgm:prSet presAssocID="{49116CE5-354B-4B7D-8565-EFF31973E0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83296C-5A1A-451D-BF1F-02B9ED3CE75F}" type="pres">
      <dgm:prSet presAssocID="{49116CE5-354B-4B7D-8565-EFF31973E0AA}" presName="ChildText" presStyleLbl="revTx" presStyleIdx="0" presStyleCnt="3" custScaleX="495071" custLinFactX="96596" custLinFactNeighborX="100000">
        <dgm:presLayoutVars>
          <dgm:chMax val="0"/>
          <dgm:chPref val="0"/>
          <dgm:bulletEnabled val="1"/>
        </dgm:presLayoutVars>
      </dgm:prSet>
      <dgm:spPr/>
    </dgm:pt>
    <dgm:pt modelId="{56CD75F5-FC3C-4731-A3D3-5A9BD9CF3EA9}" type="pres">
      <dgm:prSet presAssocID="{27473DF7-0583-42C5-8C67-350967C8D592}" presName="sibTrans" presStyleCnt="0"/>
      <dgm:spPr/>
    </dgm:pt>
    <dgm:pt modelId="{CFEC1C46-0267-44A5-BF52-185F148952F4}" type="pres">
      <dgm:prSet presAssocID="{35E7875C-FF45-4893-824B-B56730FDE76D}" presName="composite" presStyleCnt="0"/>
      <dgm:spPr/>
    </dgm:pt>
    <dgm:pt modelId="{97759BFA-3E40-40FE-8532-70C62AF0894C}" type="pres">
      <dgm:prSet presAssocID="{35E7875C-FF45-4893-824B-B56730FDE76D}" presName="bentUpArrow1" presStyleLbl="alignImgPlace1" presStyleIdx="1" presStyleCnt="2"/>
      <dgm:spPr>
        <a:solidFill>
          <a:schemeClr val="accent2">
            <a:lumMod val="20000"/>
            <a:lumOff val="80000"/>
          </a:schemeClr>
        </a:solidFill>
      </dgm:spPr>
    </dgm:pt>
    <dgm:pt modelId="{2FBDABCF-577C-440A-8ACD-68C2BFDED6D2}" type="pres">
      <dgm:prSet presAssocID="{35E7875C-FF45-4893-824B-B56730FDE76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009DB2F-B32C-4AA8-A30E-134F86BB12F2}" type="pres">
      <dgm:prSet presAssocID="{35E7875C-FF45-4893-824B-B56730FDE76D}" presName="ChildText" presStyleLbl="revTx" presStyleIdx="1" presStyleCnt="3" custScaleX="348105" custScaleY="123823" custLinFactX="23084" custLinFactNeighborX="100000">
        <dgm:presLayoutVars>
          <dgm:chMax val="0"/>
          <dgm:chPref val="0"/>
          <dgm:bulletEnabled val="1"/>
        </dgm:presLayoutVars>
      </dgm:prSet>
      <dgm:spPr/>
    </dgm:pt>
    <dgm:pt modelId="{A82D7627-D586-4B06-B981-2F514D6E51C3}" type="pres">
      <dgm:prSet presAssocID="{D00F97B5-E671-48BC-AAC0-7650A0A77529}" presName="sibTrans" presStyleCnt="0"/>
      <dgm:spPr/>
    </dgm:pt>
    <dgm:pt modelId="{7A5D3588-381C-4F25-A013-D8B972BB80A1}" type="pres">
      <dgm:prSet presAssocID="{57C8EDB6-6E32-4DAB-BD96-26D18F80A348}" presName="composite" presStyleCnt="0"/>
      <dgm:spPr/>
    </dgm:pt>
    <dgm:pt modelId="{6FF7284B-0D4A-4EB3-9D2A-F9EDA3EBFCDF}" type="pres">
      <dgm:prSet presAssocID="{57C8EDB6-6E32-4DAB-BD96-26D18F80A348}" presName="ParentText" presStyleLbl="node1" presStyleIdx="2" presStyleCnt="3" custLinFactNeighborX="-20328">
        <dgm:presLayoutVars>
          <dgm:chMax val="1"/>
          <dgm:chPref val="1"/>
          <dgm:bulletEnabled val="1"/>
        </dgm:presLayoutVars>
      </dgm:prSet>
      <dgm:spPr/>
    </dgm:pt>
    <dgm:pt modelId="{987A2E70-EB83-442B-98EE-6FAECF9D6340}" type="pres">
      <dgm:prSet presAssocID="{57C8EDB6-6E32-4DAB-BD96-26D18F80A348}" presName="FinalChildText" presStyleLbl="revTx" presStyleIdx="2" presStyleCnt="3" custScaleX="160393" custLinFactNeighborX="29570">
        <dgm:presLayoutVars>
          <dgm:chMax val="0"/>
          <dgm:chPref val="0"/>
          <dgm:bulletEnabled val="1"/>
        </dgm:presLayoutVars>
      </dgm:prSet>
      <dgm:spPr/>
    </dgm:pt>
  </dgm:ptLst>
  <dgm:cxnLst>
    <dgm:cxn modelId="{720E3100-7534-4693-89AB-30214F99B383}" type="presOf" srcId="{D78AE694-BA3E-4F5C-AAB5-92169BDB9ED1}" destId="{7383296C-5A1A-451D-BF1F-02B9ED3CE75F}" srcOrd="0" destOrd="0" presId="urn:microsoft.com/office/officeart/2005/8/layout/StepDownProcess"/>
    <dgm:cxn modelId="{5BCA8704-8C5A-4E76-B376-C9585A506396}" srcId="{791EDD76-D5F6-4C77-BCE2-AC13F819257B}" destId="{35E7875C-FF45-4893-824B-B56730FDE76D}" srcOrd="1" destOrd="0" parTransId="{1591087F-2FB1-4C8A-A55B-56384DC730B6}" sibTransId="{D00F97B5-E671-48BC-AAC0-7650A0A77529}"/>
    <dgm:cxn modelId="{138B762B-77E6-4B76-9B40-EC3595D9FF9C}" type="presOf" srcId="{13264950-715E-45BB-8B01-715AA8126EB1}" destId="{987A2E70-EB83-442B-98EE-6FAECF9D6340}" srcOrd="0" destOrd="1" presId="urn:microsoft.com/office/officeart/2005/8/layout/StepDownProcess"/>
    <dgm:cxn modelId="{B431AB35-7EBD-473E-89F8-744C7B18D5AF}" srcId="{49116CE5-354B-4B7D-8565-EFF31973E0AA}" destId="{30D0EFBC-1136-4C59-AEF0-C688873441E1}" srcOrd="1" destOrd="0" parTransId="{4ED0F411-7F47-40D8-902D-C3EBD3FE78C9}" sibTransId="{2DEA1D09-FA70-431A-8C6B-CB7DBE2CEA79}"/>
    <dgm:cxn modelId="{B067D748-9AFB-4586-9146-F82BD3FC842E}" type="presOf" srcId="{30D0EFBC-1136-4C59-AEF0-C688873441E1}" destId="{7383296C-5A1A-451D-BF1F-02B9ED3CE75F}" srcOrd="0" destOrd="1" presId="urn:microsoft.com/office/officeart/2005/8/layout/StepDownProcess"/>
    <dgm:cxn modelId="{DAD4E76D-DB65-4C13-8143-DDB4CB841CB8}" type="presOf" srcId="{793EA45E-3711-4776-801F-88E552B6D1D4}" destId="{8009DB2F-B32C-4AA8-A30E-134F86BB12F2}" srcOrd="0" destOrd="0" presId="urn:microsoft.com/office/officeart/2005/8/layout/StepDownProcess"/>
    <dgm:cxn modelId="{77664950-76DA-4D67-8454-9E0A91041714}" srcId="{791EDD76-D5F6-4C77-BCE2-AC13F819257B}" destId="{57C8EDB6-6E32-4DAB-BD96-26D18F80A348}" srcOrd="2" destOrd="0" parTransId="{C04D9B9E-E8D9-415B-BEFD-488F934FCBDF}" sibTransId="{31612F5A-BCC7-4DDB-A949-34B695BDFA0A}"/>
    <dgm:cxn modelId="{28C30957-8102-4A5F-A54A-7ADEE58FC047}" type="presOf" srcId="{35E7875C-FF45-4893-824B-B56730FDE76D}" destId="{2FBDABCF-577C-440A-8ACD-68C2BFDED6D2}" srcOrd="0" destOrd="0" presId="urn:microsoft.com/office/officeart/2005/8/layout/StepDownProcess"/>
    <dgm:cxn modelId="{39564382-6AC2-4632-A25D-0CC193971C12}" type="presOf" srcId="{B6E80576-7412-4661-9E0E-AA5894F5FAB2}" destId="{987A2E70-EB83-442B-98EE-6FAECF9D6340}" srcOrd="0" destOrd="0" presId="urn:microsoft.com/office/officeart/2005/8/layout/StepDownProcess"/>
    <dgm:cxn modelId="{EDCCA184-C3B8-48B7-9E3A-C19A71505DA5}" srcId="{57C8EDB6-6E32-4DAB-BD96-26D18F80A348}" destId="{13264950-715E-45BB-8B01-715AA8126EB1}" srcOrd="1" destOrd="0" parTransId="{0D9BFBC4-FD0A-40B3-BA69-3A0F6B7575CE}" sibTransId="{5CD797AB-B08D-435E-BF23-23C2D22D1B1D}"/>
    <dgm:cxn modelId="{15D71E86-6FA7-4DFC-84E7-58F2CEB4F1A1}" type="presOf" srcId="{86E4FF72-3139-4D54-8C49-33AD80698487}" destId="{8009DB2F-B32C-4AA8-A30E-134F86BB12F2}" srcOrd="0" destOrd="2" presId="urn:microsoft.com/office/officeart/2005/8/layout/StepDownProcess"/>
    <dgm:cxn modelId="{287A3C86-CBCF-4366-B58C-6E8EAAA76B72}" srcId="{35E7875C-FF45-4893-824B-B56730FDE76D}" destId="{ECCB9CA0-3524-4784-8B49-17472941EA0E}" srcOrd="1" destOrd="0" parTransId="{F5267A34-51E3-4B0E-88EE-93F151AAC053}" sibTransId="{227ACB7A-0877-41C3-9E83-EFF94DD508D1}"/>
    <dgm:cxn modelId="{14B01193-E99A-4922-913F-5399F69D65CB}" srcId="{57C8EDB6-6E32-4DAB-BD96-26D18F80A348}" destId="{B6E80576-7412-4661-9E0E-AA5894F5FAB2}" srcOrd="0" destOrd="0" parTransId="{5E0BB5BA-5C36-46AF-BD21-3DA06F7D44F2}" sibTransId="{49CD0EA9-E0A2-427E-B33B-AD4790563004}"/>
    <dgm:cxn modelId="{6438DF94-008C-4C5D-B746-449ED6953552}" type="presOf" srcId="{791EDD76-D5F6-4C77-BCE2-AC13F819257B}" destId="{C56A9224-3AD4-4ABA-89FD-71DDCDA119CE}" srcOrd="0" destOrd="0" presId="urn:microsoft.com/office/officeart/2005/8/layout/StepDownProcess"/>
    <dgm:cxn modelId="{F2A1C5B3-F7C5-4D44-ADD3-7980923F6164}" srcId="{49116CE5-354B-4B7D-8565-EFF31973E0AA}" destId="{D78AE694-BA3E-4F5C-AAB5-92169BDB9ED1}" srcOrd="0" destOrd="0" parTransId="{FBFE444B-CFCA-4CA0-A5EC-6E5AC6C0F638}" sibTransId="{9498F161-04F5-4746-859E-18F91DD849A9}"/>
    <dgm:cxn modelId="{6035F6B6-8EA2-4BB7-AF40-4B8E5651A9D2}" srcId="{791EDD76-D5F6-4C77-BCE2-AC13F819257B}" destId="{49116CE5-354B-4B7D-8565-EFF31973E0AA}" srcOrd="0" destOrd="0" parTransId="{A0971DCE-9376-4247-B003-88E4B5E0B181}" sibTransId="{27473DF7-0583-42C5-8C67-350967C8D592}"/>
    <dgm:cxn modelId="{0E9023D4-C121-4D97-A632-25A53F93AA0F}" srcId="{35E7875C-FF45-4893-824B-B56730FDE76D}" destId="{86E4FF72-3139-4D54-8C49-33AD80698487}" srcOrd="2" destOrd="0" parTransId="{F9745D40-47E4-427A-8157-E010412E25C4}" sibTransId="{F354DB1F-F5E2-433A-9410-8708F51AF0F3}"/>
    <dgm:cxn modelId="{E2FF3AD8-3E6A-4FC6-8EBF-E33E80FCC322}" type="presOf" srcId="{ECCB9CA0-3524-4784-8B49-17472941EA0E}" destId="{8009DB2F-B32C-4AA8-A30E-134F86BB12F2}" srcOrd="0" destOrd="1" presId="urn:microsoft.com/office/officeart/2005/8/layout/StepDownProcess"/>
    <dgm:cxn modelId="{3ACBCDE2-5817-47EE-9A50-1E7CDD6DBFAE}" type="presOf" srcId="{57C8EDB6-6E32-4DAB-BD96-26D18F80A348}" destId="{6FF7284B-0D4A-4EB3-9D2A-F9EDA3EBFCDF}" srcOrd="0" destOrd="0" presId="urn:microsoft.com/office/officeart/2005/8/layout/StepDownProcess"/>
    <dgm:cxn modelId="{E7D334EA-EEDD-4E09-A3F9-44F13E216D69}" srcId="{35E7875C-FF45-4893-824B-B56730FDE76D}" destId="{793EA45E-3711-4776-801F-88E552B6D1D4}" srcOrd="0" destOrd="0" parTransId="{BB725D12-2861-4EA7-8F61-514E5BECAA29}" sibTransId="{B77DA471-D7D6-4070-A74A-1D5C989ABF5A}"/>
    <dgm:cxn modelId="{E25688F8-7A92-4B3D-BDF5-BE45B9373602}" type="presOf" srcId="{49116CE5-354B-4B7D-8565-EFF31973E0AA}" destId="{013D65D5-2E65-4ED8-95E3-B0680834A377}" srcOrd="0" destOrd="0" presId="urn:microsoft.com/office/officeart/2005/8/layout/StepDownProcess"/>
    <dgm:cxn modelId="{FB42B1CF-4493-443B-89D2-9D15E888EFA6}" type="presParOf" srcId="{C56A9224-3AD4-4ABA-89FD-71DDCDA119CE}" destId="{CAA91D99-9703-4CCC-B0F5-AE1979E333D9}" srcOrd="0" destOrd="0" presId="urn:microsoft.com/office/officeart/2005/8/layout/StepDownProcess"/>
    <dgm:cxn modelId="{8F36A2FC-5596-4DA1-8D23-0823705F392B}" type="presParOf" srcId="{CAA91D99-9703-4CCC-B0F5-AE1979E333D9}" destId="{4BED5C42-FC80-4E27-8E68-8DC73CDF2E20}" srcOrd="0" destOrd="0" presId="urn:microsoft.com/office/officeart/2005/8/layout/StepDownProcess"/>
    <dgm:cxn modelId="{A6BBE213-45F5-487F-8ED3-9FD732C2B4AE}" type="presParOf" srcId="{CAA91D99-9703-4CCC-B0F5-AE1979E333D9}" destId="{013D65D5-2E65-4ED8-95E3-B0680834A377}" srcOrd="1" destOrd="0" presId="urn:microsoft.com/office/officeart/2005/8/layout/StepDownProcess"/>
    <dgm:cxn modelId="{F6DEA05B-9154-4C08-A97B-ACBE678153C5}" type="presParOf" srcId="{CAA91D99-9703-4CCC-B0F5-AE1979E333D9}" destId="{7383296C-5A1A-451D-BF1F-02B9ED3CE75F}" srcOrd="2" destOrd="0" presId="urn:microsoft.com/office/officeart/2005/8/layout/StepDownProcess"/>
    <dgm:cxn modelId="{AA965480-773A-4AB0-A6CA-58C24D158413}" type="presParOf" srcId="{C56A9224-3AD4-4ABA-89FD-71DDCDA119CE}" destId="{56CD75F5-FC3C-4731-A3D3-5A9BD9CF3EA9}" srcOrd="1" destOrd="0" presId="urn:microsoft.com/office/officeart/2005/8/layout/StepDownProcess"/>
    <dgm:cxn modelId="{639F7AEF-931C-4046-94B8-A31EFB003F60}" type="presParOf" srcId="{C56A9224-3AD4-4ABA-89FD-71DDCDA119CE}" destId="{CFEC1C46-0267-44A5-BF52-185F148952F4}" srcOrd="2" destOrd="0" presId="urn:microsoft.com/office/officeart/2005/8/layout/StepDownProcess"/>
    <dgm:cxn modelId="{0A053792-EF9D-4D46-9692-BA37EBD4A5FB}" type="presParOf" srcId="{CFEC1C46-0267-44A5-BF52-185F148952F4}" destId="{97759BFA-3E40-40FE-8532-70C62AF0894C}" srcOrd="0" destOrd="0" presId="urn:microsoft.com/office/officeart/2005/8/layout/StepDownProcess"/>
    <dgm:cxn modelId="{DDD2104E-C282-49D5-93E9-196BB4AE5C0C}" type="presParOf" srcId="{CFEC1C46-0267-44A5-BF52-185F148952F4}" destId="{2FBDABCF-577C-440A-8ACD-68C2BFDED6D2}" srcOrd="1" destOrd="0" presId="urn:microsoft.com/office/officeart/2005/8/layout/StepDownProcess"/>
    <dgm:cxn modelId="{24DAB386-91D6-4102-A9E5-7A18F7A325B6}" type="presParOf" srcId="{CFEC1C46-0267-44A5-BF52-185F148952F4}" destId="{8009DB2F-B32C-4AA8-A30E-134F86BB12F2}" srcOrd="2" destOrd="0" presId="urn:microsoft.com/office/officeart/2005/8/layout/StepDownProcess"/>
    <dgm:cxn modelId="{139DE33E-B186-4454-8F06-F239A50C74C4}" type="presParOf" srcId="{C56A9224-3AD4-4ABA-89FD-71DDCDA119CE}" destId="{A82D7627-D586-4B06-B981-2F514D6E51C3}" srcOrd="3" destOrd="0" presId="urn:microsoft.com/office/officeart/2005/8/layout/StepDownProcess"/>
    <dgm:cxn modelId="{82ABB68F-BADE-4A2D-BB2D-FBA6C70E8DD5}" type="presParOf" srcId="{C56A9224-3AD4-4ABA-89FD-71DDCDA119CE}" destId="{7A5D3588-381C-4F25-A013-D8B972BB80A1}" srcOrd="4" destOrd="0" presId="urn:microsoft.com/office/officeart/2005/8/layout/StepDownProcess"/>
    <dgm:cxn modelId="{87C3A0EA-C4C3-4FF5-B26D-8DE785FCCCF8}" type="presParOf" srcId="{7A5D3588-381C-4F25-A013-D8B972BB80A1}" destId="{6FF7284B-0D4A-4EB3-9D2A-F9EDA3EBFCDF}" srcOrd="0" destOrd="0" presId="urn:microsoft.com/office/officeart/2005/8/layout/StepDownProcess"/>
    <dgm:cxn modelId="{BCC4F80E-20A0-4B52-8484-F38944CA68AD}" type="presParOf" srcId="{7A5D3588-381C-4F25-A013-D8B972BB80A1}" destId="{987A2E70-EB83-442B-98EE-6FAECF9D634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words</a:t>
          </a:r>
        </a:p>
        <a:p>
          <a:r>
            <a:rPr lang="en-GB" dirty="0"/>
            <a:t>Lowercase</a:t>
          </a:r>
        </a:p>
        <a:p>
          <a:r>
            <a:rPr lang="en-GB" dirty="0"/>
            <a:t>Remove punctuation</a:t>
          </a:r>
        </a:p>
        <a:p>
          <a:r>
            <a:rPr lang="en-GB" dirty="0"/>
            <a:t>Remove whitespaces</a:t>
          </a:r>
        </a:p>
        <a:p>
          <a:r>
            <a:rPr lang="en-GB" dirty="0"/>
            <a:t>Remove stop words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Stem words</a:t>
          </a:r>
        </a:p>
        <a:p>
          <a:endParaRPr lang="en-GB" dirty="0"/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Count word frequency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179821" custLinFactNeighborX="8007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179821" custLinFactNeighborX="8007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45874" custLinFactNeighborX="-10389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45874" custLinFactNeighborX="-9321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39090" custLinFactX="-16370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39090" custLinFactX="-16370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sentences</a:t>
          </a:r>
        </a:p>
        <a:p>
          <a:r>
            <a:rPr lang="en-GB" dirty="0"/>
            <a:t>* Lowercase</a:t>
          </a:r>
        </a:p>
        <a:p>
          <a:r>
            <a:rPr lang="en-GB" dirty="0"/>
            <a:t>* Remove punctuation</a:t>
          </a:r>
        </a:p>
        <a:p>
          <a:r>
            <a:rPr lang="en-GB" dirty="0"/>
            <a:t>* Remove whitespaces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Isolate relevant sentences</a:t>
          </a:r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Extract person-first and identity-first patterns</a:t>
          </a:r>
        </a:p>
        <a:p>
          <a:r>
            <a:rPr lang="en-GB" dirty="0"/>
            <a:t>Count each pattern</a:t>
          </a:r>
        </a:p>
        <a:p>
          <a:r>
            <a:rPr lang="en-GB" dirty="0"/>
            <a:t>Examine each pattern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50686AA7-62CA-476E-90C1-0BD020B26652}">
      <dgm:prSet/>
      <dgm:spPr/>
      <dgm:t>
        <a:bodyPr/>
        <a:lstStyle/>
        <a:p>
          <a:r>
            <a:rPr lang="en-GB" dirty="0"/>
            <a:t>POS-tag</a:t>
          </a:r>
        </a:p>
      </dgm:t>
    </dgm:pt>
    <dgm:pt modelId="{E9BBE756-81ED-4A87-AC2E-54CF7B3C976D}" type="parTrans" cxnId="{23D1F726-79B7-4E60-B611-0A10BFABCC08}">
      <dgm:prSet/>
      <dgm:spPr/>
      <dgm:t>
        <a:bodyPr/>
        <a:lstStyle/>
        <a:p>
          <a:endParaRPr lang="en-GB"/>
        </a:p>
      </dgm:t>
    </dgm:pt>
    <dgm:pt modelId="{4790FCAA-D752-469C-A793-B35A214C8D17}" type="sibTrans" cxnId="{23D1F726-79B7-4E60-B611-0A10BFABCC08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318592" custLinFactNeighborX="9415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318592" custLinFactNeighborX="9415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19088" custLinFactNeighborX="-31212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19088" custLinFactNeighborX="-30144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20493" custLinFactX="-23238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20493" custLinFactX="-23238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23D1F726-79B7-4E60-B611-0A10BFABCC08}" srcId="{A23CD070-2A03-487A-AFAC-4402615BD878}" destId="{50686AA7-62CA-476E-90C1-0BD020B26652}" srcOrd="1" destOrd="0" parTransId="{E9BBE756-81ED-4A87-AC2E-54CF7B3C976D}" sibTransId="{4790FCAA-D752-469C-A793-B35A214C8D17}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839E357F-96DC-4990-B3F6-5C23A4971177}" type="presOf" srcId="{50686AA7-62CA-476E-90C1-0BD020B26652}" destId="{6F792B5B-BA10-402D-9F5A-EF4B0BEDED8B}" srcOrd="1" destOrd="1" presId="urn:microsoft.com/office/officeart/2011/layout/InterconnectedBlockProcess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B876D7D1-E045-414E-BFA5-6453B96181AF}" type="presOf" srcId="{50686AA7-62CA-476E-90C1-0BD020B26652}" destId="{F952D400-1929-4053-B8C7-A49EE4F2D536}" srcOrd="0" destOrd="1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5C42-FC80-4E27-8E68-8DC73CDF2E20}">
      <dsp:nvSpPr>
        <dsp:cNvPr id="0" name=""/>
        <dsp:cNvSpPr/>
      </dsp:nvSpPr>
      <dsp:spPr>
        <a:xfrm rot="5400000">
          <a:off x="1151408" y="1340920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65D5-2E65-4ED8-95E3-B0680834A377}">
      <dsp:nvSpPr>
        <dsp:cNvPr id="0" name=""/>
        <dsp:cNvSpPr/>
      </dsp:nvSpPr>
      <dsp:spPr>
        <a:xfrm>
          <a:off x="848006" y="71471"/>
          <a:ext cx="1927799" cy="134939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31 .pdf files</a:t>
          </a:r>
        </a:p>
      </dsp:txBody>
      <dsp:txXfrm>
        <a:off x="913890" y="137355"/>
        <a:ext cx="1796031" cy="1217629"/>
      </dsp:txXfrm>
    </dsp:sp>
    <dsp:sp modelId="{7383296C-5A1A-451D-BF1F-02B9ED3CE75F}">
      <dsp:nvSpPr>
        <dsp:cNvPr id="0" name=""/>
        <dsp:cNvSpPr/>
      </dsp:nvSpPr>
      <dsp:spPr>
        <a:xfrm>
          <a:off x="2762633" y="200167"/>
          <a:ext cx="6941380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Acquire original files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irrelevant pages (cover page, adverts, index, etc.)</a:t>
          </a:r>
        </a:p>
      </dsp:txBody>
      <dsp:txXfrm>
        <a:off x="2762633" y="200167"/>
        <a:ext cx="6941380" cy="1090642"/>
      </dsp:txXfrm>
    </dsp:sp>
    <dsp:sp modelId="{97759BFA-3E40-40FE-8532-70C62AF0894C}">
      <dsp:nvSpPr>
        <dsp:cNvPr id="0" name=""/>
        <dsp:cNvSpPr/>
      </dsp:nvSpPr>
      <dsp:spPr>
        <a:xfrm rot="5400000">
          <a:off x="3641429" y="2857955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ABCF-577C-440A-8ACD-68C2BFDED6D2}">
      <dsp:nvSpPr>
        <dsp:cNvPr id="0" name=""/>
        <dsp:cNvSpPr/>
      </dsp:nvSpPr>
      <dsp:spPr>
        <a:xfrm>
          <a:off x="3338027" y="1588506"/>
          <a:ext cx="1927799" cy="134939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Convert .pdf to .txt</a:t>
          </a:r>
        </a:p>
      </dsp:txBody>
      <dsp:txXfrm>
        <a:off x="3403911" y="1654390"/>
        <a:ext cx="1796031" cy="1217629"/>
      </dsp:txXfrm>
    </dsp:sp>
    <dsp:sp modelId="{8009DB2F-B32C-4AA8-A30E-134F86BB12F2}">
      <dsp:nvSpPr>
        <dsp:cNvPr id="0" name=""/>
        <dsp:cNvSpPr/>
      </dsp:nvSpPr>
      <dsp:spPr>
        <a:xfrm>
          <a:off x="5252248" y="1587290"/>
          <a:ext cx="4880773" cy="135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All text from .pdf into one 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Split line by abstract marker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Subset abstracts with keywords 173,995 abstracts -&gt; 1721 abstracts</a:t>
          </a:r>
        </a:p>
      </dsp:txBody>
      <dsp:txXfrm>
        <a:off x="5252248" y="1587290"/>
        <a:ext cx="4880773" cy="1350466"/>
      </dsp:txXfrm>
    </dsp:sp>
    <dsp:sp modelId="{6FF7284B-0D4A-4EB3-9D2A-F9EDA3EBFCDF}">
      <dsp:nvSpPr>
        <dsp:cNvPr id="0" name=""/>
        <dsp:cNvSpPr/>
      </dsp:nvSpPr>
      <dsp:spPr>
        <a:xfrm>
          <a:off x="6278007" y="3104324"/>
          <a:ext cx="1927799" cy="1349397"/>
        </a:xfrm>
        <a:prstGeom prst="roundRect">
          <a:avLst>
            <a:gd name="adj" fmla="val 166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NLP</a:t>
          </a:r>
        </a:p>
      </dsp:txBody>
      <dsp:txXfrm>
        <a:off x="6343891" y="3170208"/>
        <a:ext cx="1796031" cy="1217629"/>
      </dsp:txXfrm>
    </dsp:sp>
    <dsp:sp modelId="{987A2E70-EB83-442B-98EE-6FAECF9D6340}">
      <dsp:nvSpPr>
        <dsp:cNvPr id="0" name=""/>
        <dsp:cNvSpPr/>
      </dsp:nvSpPr>
      <dsp:spPr>
        <a:xfrm>
          <a:off x="8180471" y="3233020"/>
          <a:ext cx="2248866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Frequency 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Examine contexts</a:t>
          </a:r>
        </a:p>
      </dsp:txBody>
      <dsp:txXfrm>
        <a:off x="8180471" y="3233020"/>
        <a:ext cx="2248866" cy="10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7594245" y="845266"/>
          <a:ext cx="320888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Count word frequency</a:t>
          </a:r>
        </a:p>
      </dsp:txBody>
      <dsp:txXfrm>
        <a:off x="8001493" y="845266"/>
        <a:ext cx="2801633" cy="3965583"/>
      </dsp:txXfrm>
    </dsp:sp>
    <dsp:sp modelId="{6B2F1013-39D7-4C46-8B63-8F41C18CDF4D}">
      <dsp:nvSpPr>
        <dsp:cNvPr id="0" name=""/>
        <dsp:cNvSpPr/>
      </dsp:nvSpPr>
      <dsp:spPr>
        <a:xfrm>
          <a:off x="7594245" y="0"/>
          <a:ext cx="320888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7594245" y="0"/>
        <a:ext cx="3208881" cy="846709"/>
      </dsp:txXfrm>
    </dsp:sp>
    <dsp:sp modelId="{F952D400-1929-4053-B8C7-A49EE4F2D536}">
      <dsp:nvSpPr>
        <dsp:cNvPr id="0" name=""/>
        <dsp:cNvSpPr/>
      </dsp:nvSpPr>
      <dsp:spPr>
        <a:xfrm>
          <a:off x="3605641" y="853294"/>
          <a:ext cx="4387588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Correct spelling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Substitute synonyms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Stem words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4162482" y="853294"/>
        <a:ext cx="3830747" cy="3682705"/>
      </dsp:txXfrm>
    </dsp:sp>
    <dsp:sp modelId="{E38B4C05-D550-4CE4-B2D4-5E8A02B3BF05}">
      <dsp:nvSpPr>
        <dsp:cNvPr id="0" name=""/>
        <dsp:cNvSpPr/>
      </dsp:nvSpPr>
      <dsp:spPr>
        <a:xfrm>
          <a:off x="3624699" y="145132"/>
          <a:ext cx="4387588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3624699" y="145132"/>
        <a:ext cx="4387588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4266528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words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whitespaces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stop words</a:t>
          </a:r>
        </a:p>
      </dsp:txBody>
      <dsp:txXfrm>
        <a:off x="541476" y="845266"/>
        <a:ext cx="3725052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4266528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4266528" cy="56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5956157" y="845266"/>
          <a:ext cx="568523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Extract person-first and identity-first patterns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Count each pattern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Examine each pattern</a:t>
          </a:r>
        </a:p>
      </dsp:txBody>
      <dsp:txXfrm>
        <a:off x="6677685" y="845266"/>
        <a:ext cx="4963703" cy="3965583"/>
      </dsp:txXfrm>
    </dsp:sp>
    <dsp:sp modelId="{6B2F1013-39D7-4C46-8B63-8F41C18CDF4D}">
      <dsp:nvSpPr>
        <dsp:cNvPr id="0" name=""/>
        <dsp:cNvSpPr/>
      </dsp:nvSpPr>
      <dsp:spPr>
        <a:xfrm>
          <a:off x="5956157" y="0"/>
          <a:ext cx="568523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5956157" y="0"/>
        <a:ext cx="5685231" cy="846709"/>
      </dsp:txXfrm>
    </dsp:sp>
    <dsp:sp modelId="{F952D400-1929-4053-B8C7-A49EE4F2D536}">
      <dsp:nvSpPr>
        <dsp:cNvPr id="0" name=""/>
        <dsp:cNvSpPr/>
      </dsp:nvSpPr>
      <dsp:spPr>
        <a:xfrm>
          <a:off x="2871014" y="853294"/>
          <a:ext cx="3909595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Correct spelling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Substitute synonyms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Isolate relevant 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POS-tag</a:t>
          </a:r>
        </a:p>
      </dsp:txBody>
      <dsp:txXfrm>
        <a:off x="3367191" y="853294"/>
        <a:ext cx="3413418" cy="3682705"/>
      </dsp:txXfrm>
    </dsp:sp>
    <dsp:sp modelId="{E38B4C05-D550-4CE4-B2D4-5E8A02B3BF05}">
      <dsp:nvSpPr>
        <dsp:cNvPr id="0" name=""/>
        <dsp:cNvSpPr/>
      </dsp:nvSpPr>
      <dsp:spPr>
        <a:xfrm>
          <a:off x="2890072" y="145132"/>
          <a:ext cx="3909595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2890072" y="145132"/>
        <a:ext cx="3909595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3934667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whitespaces</a:t>
          </a:r>
        </a:p>
      </dsp:txBody>
      <dsp:txXfrm>
        <a:off x="499359" y="845266"/>
        <a:ext cx="3435308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3934667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3934667" cy="56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F3105C54-BAF1-234A-8547-9B2711A65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A0138B-F09C-FD4D-91FA-05C467B2CB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I wondered about giving ESHG some credit, but not sure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4824C55-688E-0B48-8999-1EE7EB5AD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3C58EF9C-0AB2-5D49-AF28-9B1F57F65BAB}" type="slidenum">
              <a:rPr lang="en-GB" altLang="en-RO" smtClean="0">
                <a:latin typeface="Arial" panose="020B0604020202020204" pitchFamily="34" charset="0"/>
              </a:rPr>
              <a:pPr/>
              <a:t>1</a:t>
            </a:fld>
            <a:endParaRPr lang="en-GB" altLang="en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Identified in this data set include boy with ASD and individual with idiopathic autism,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 from this dataset include: ASD affected sibling and  autistic female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RO" dirty="0"/>
              <a:t>ou mat not want this, and this may not be needed as the 3rd speaker is a clinician and will bring the clinical/families perspective in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63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Again, not sure if you think this is helpful, only if you want to highligh how languages changes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14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9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.pdf (some years have 2 files, e.g. one for presentation abstracts and one for poster abstracts)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Semi-manual process to remove irrelevant pages (e.g. remove the indices, cover pages, etc.)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Convert .pdf to .txt files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Split .txt file into abstracts by delimiters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167336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Find all abstracts that contain keywords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1694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153653 relevant sentences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02/06/2023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02/06/2023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D2EB-147C-C637-5A1C-E74AEDD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F183-3A1A-CBC1-09BF-D692B911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10C7-C6F8-082D-94A8-4307A5F0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13CCC-DF3A-25AF-7D2B-FA5E4C5F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B352F-E555-A1F5-95D0-1DE2C037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915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A642-6A12-E13B-3F84-F258CFC4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01A99-D4A7-22B0-8A91-AEE8E8F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0C9FC-054C-4537-A754-D6B9C4C7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B0243-DB40-D867-1746-1072BC99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309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B70AC1-2066-E448-893C-3D23BCAC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5" y="376767"/>
            <a:ext cx="338243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6822" y="3992141"/>
            <a:ext cx="7154849" cy="3285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kern="1200" cap="none" baseline="0">
                <a:solidFill>
                  <a:srgbClr val="005EB8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726810" y="2886935"/>
            <a:ext cx="10959669" cy="895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09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33" b="0" cap="none" baseline="0">
                <a:solidFill>
                  <a:schemeClr val="tx1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5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  <p:sldLayoutId id="2147483716" r:id="rId25"/>
    <p:sldLayoutId id="2147483717" r:id="rId26"/>
    <p:sldLayoutId id="214748371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amona.Moldovan@mft.nhs.u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andradaciuca@psychology.ro" TargetMode="External"/><Relationship Id="rId4" Type="http://schemas.openxmlformats.org/officeDocument/2006/relationships/hyperlink" Target="mailto:J.Kasmire@manchester.ac.u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9">
            <a:extLst>
              <a:ext uri="{FF2B5EF4-FFF2-40B4-BE49-F238E27FC236}">
                <a16:creationId xmlns:a16="http://schemas.microsoft.com/office/drawing/2014/main" id="{3D1ED865-4168-004A-BCF9-41B0FA87E9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6498" y="2917614"/>
            <a:ext cx="10960100" cy="2055283"/>
          </a:xfrm>
        </p:spPr>
        <p:txBody>
          <a:bodyPr/>
          <a:lstStyle/>
          <a:p>
            <a:pPr algn="ctr" defTabSz="607469" fontAlgn="base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7030A0"/>
                </a:solidFill>
              </a:rPr>
              <a:t>Natural language processing to capture </a:t>
            </a:r>
            <a:r>
              <a:rPr lang="en-GB" altLang="en-RO" sz="4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person-first or identity-first language</a:t>
            </a:r>
            <a:endParaRPr lang="en-US" altLang="en-RO" sz="480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387" name="Picture 4" descr="TUOM_4COL%20cropped">
            <a:extLst>
              <a:ext uri="{FF2B5EF4-FFF2-40B4-BE49-F238E27FC236}">
                <a16:creationId xmlns:a16="http://schemas.microsoft.com/office/drawing/2014/main" id="{9D2152E8-3012-C047-99B4-11D1841C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" y="36511"/>
            <a:ext cx="2189987" cy="174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E20B3-D6EB-A17D-EE83-51D93349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33" y="195073"/>
            <a:ext cx="2645664" cy="1388974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67FD532-DEE9-EB03-21DE-D3BAD84B7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00" y="223939"/>
            <a:ext cx="2750489" cy="1366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96"/>
            <a:ext cx="9977271" cy="548819"/>
          </a:xfrm>
        </p:spPr>
        <p:txBody>
          <a:bodyPr/>
          <a:lstStyle/>
          <a:p>
            <a:r>
              <a:rPr lang="en-GB" dirty="0"/>
              <a:t>Identity-first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Identity-first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- 	“an autistic person”, “a Deaf child”,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some people see these terms as part of their identity/community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doesn’t separate person from adjective or suggest people are “same” with …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	social model of disability suggests people “are” disabled by society</a:t>
            </a:r>
          </a:p>
          <a:p>
            <a:pPr marL="0" indent="0" algn="l" rtl="0" fontAlgn="base">
              <a:buNone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10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CA29481-514F-A122-565F-0D9F7A18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0" r="52753"/>
          <a:stretch/>
        </p:blipFill>
        <p:spPr>
          <a:xfrm>
            <a:off x="4420142" y="3225338"/>
            <a:ext cx="2121979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11231880" cy="548819"/>
          </a:xfrm>
        </p:spPr>
        <p:txBody>
          <a:bodyPr/>
          <a:lstStyle/>
          <a:p>
            <a:r>
              <a:rPr lang="en-GB" dirty="0"/>
              <a:t>Do you typically use person or identity first language?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8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= ESHG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70B47-A7BC-837D-81E7-011141142270}"/>
              </a:ext>
            </a:extLst>
          </p:cNvPr>
          <p:cNvSpPr txBox="1"/>
          <p:nvPr/>
        </p:nvSpPr>
        <p:spPr>
          <a:xfrm>
            <a:off x="207817" y="1428239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173,955 abstracts in total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72DC9C5-EAD0-A3CA-3E96-1685D03D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84" y="2262394"/>
            <a:ext cx="5589431" cy="431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854840-7D31-93FC-E6E4-2D578540411C}"/>
              </a:ext>
            </a:extLst>
          </p:cNvPr>
          <p:cNvSpPr txBox="1"/>
          <p:nvPr/>
        </p:nvSpPr>
        <p:spPr>
          <a:xfrm>
            <a:off x="217342" y="1894964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1721 with the keywords “autism”, “autistic”, “ASD” or “</a:t>
            </a:r>
            <a:r>
              <a:rPr lang="en-GB" sz="2400" dirty="0" err="1"/>
              <a:t>asperger</a:t>
            </a:r>
            <a:r>
              <a:rPr lang="en-GB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68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6969C-5AD8-7BE9-7512-BADA200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440C1F-8BDA-96A3-E5BF-952DEC033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136891"/>
              </p:ext>
            </p:extLst>
          </p:nvPr>
        </p:nvGraphicFramePr>
        <p:xfrm>
          <a:off x="465824" y="1427032"/>
          <a:ext cx="10429338" cy="452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14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Frequency Counts - “bag of words”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260989"/>
              </p:ext>
            </p:extLst>
          </p:nvPr>
        </p:nvGraphicFramePr>
        <p:xfrm>
          <a:off x="483936" y="1391652"/>
          <a:ext cx="11441364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288829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simplistic method of reducing words to a basic form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Collapses nouns and verbs together, as well as singular/plural, first/second/third person, future/present/past tenses, etc. </a:t>
            </a: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pPr algn="l" rtl="0" fontAlgn="base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Dog, dogs, and dogged  would all reduce to “dog”</a:t>
            </a:r>
          </a:p>
          <a:p>
            <a:pPr algn="l" rtl="0"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Went, going, goes and go would all reduce to “go”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C0A1-3FB6-CB72-E2CE-D7D9AA4B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words in abstracts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B97ACB-C239-FA16-5C92-41991380C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3255"/>
              </p:ext>
            </p:extLst>
          </p:nvPr>
        </p:nvGraphicFramePr>
        <p:xfrm>
          <a:off x="21565" y="1825380"/>
          <a:ext cx="12124286" cy="429406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0035">
                  <a:extLst>
                    <a:ext uri="{9D8B030D-6E8A-4147-A177-3AD203B41FA5}">
                      <a16:colId xmlns:a16="http://schemas.microsoft.com/office/drawing/2014/main" val="2406688920"/>
                    </a:ext>
                  </a:extLst>
                </a:gridCol>
                <a:gridCol w="1025984">
                  <a:extLst>
                    <a:ext uri="{9D8B030D-6E8A-4147-A177-3AD203B41FA5}">
                      <a16:colId xmlns:a16="http://schemas.microsoft.com/office/drawing/2014/main" val="3603177584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410188219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297954957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3369176656"/>
                    </a:ext>
                  </a:extLst>
                </a:gridCol>
                <a:gridCol w="1132346">
                  <a:extLst>
                    <a:ext uri="{9D8B030D-6E8A-4147-A177-3AD203B41FA5}">
                      <a16:colId xmlns:a16="http://schemas.microsoft.com/office/drawing/2014/main" val="1457118934"/>
                    </a:ext>
                  </a:extLst>
                </a:gridCol>
                <a:gridCol w="1391109">
                  <a:extLst>
                    <a:ext uri="{9D8B030D-6E8A-4147-A177-3AD203B41FA5}">
                      <a16:colId xmlns:a16="http://schemas.microsoft.com/office/drawing/2014/main" val="869975608"/>
                    </a:ext>
                  </a:extLst>
                </a:gridCol>
                <a:gridCol w="905333">
                  <a:extLst>
                    <a:ext uri="{9D8B030D-6E8A-4147-A177-3AD203B41FA5}">
                      <a16:colId xmlns:a16="http://schemas.microsoft.com/office/drawing/2014/main" val="1626709284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610771739"/>
                    </a:ext>
                  </a:extLst>
                </a:gridCol>
                <a:gridCol w="1181559">
                  <a:extLst>
                    <a:ext uri="{9D8B030D-6E8A-4147-A177-3AD203B41FA5}">
                      <a16:colId xmlns:a16="http://schemas.microsoft.com/office/drawing/2014/main" val="88834686"/>
                    </a:ext>
                  </a:extLst>
                </a:gridCol>
                <a:gridCol w="999060">
                  <a:extLst>
                    <a:ext uri="{9D8B030D-6E8A-4147-A177-3AD203B41FA5}">
                      <a16:colId xmlns:a16="http://schemas.microsoft.com/office/drawing/2014/main" val="3357239286"/>
                    </a:ext>
                  </a:extLst>
                </a:gridCol>
              </a:tblGrid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All abstracts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'patient'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'use'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'result'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associ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705348395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69245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60113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57719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42684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32414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28317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27007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25783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24804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24741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811124556"/>
                  </a:ext>
                </a:extLst>
              </a:tr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b="1" i="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Matched abstracts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'patient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disord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'autism'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syndrom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delet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'clinic'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2284964353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2081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1921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1087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1068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984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953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902</a:t>
                      </a: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9616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0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Examine Context - “pattern extraction”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286727"/>
              </p:ext>
            </p:extLst>
          </p:nvPr>
        </p:nvGraphicFramePr>
        <p:xfrm>
          <a:off x="483935" y="1391652"/>
          <a:ext cx="11641389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314478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“Noun with” / person-first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[{"POS": "NOUN"},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{“LOWER": “with"}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utism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“Adjective noun” / identity-first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utistic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{"POS": "NOUN"}]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2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23859-86E0-939D-4C9E-B3A9D0D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671" y="182396"/>
            <a:ext cx="4712242" cy="66284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5503-8C31-6ED5-4BA7-3252901D7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0" y="182396"/>
            <a:ext cx="2900689" cy="37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86653-59AB-1ED4-A4BA-ADA9AA57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96" y="134302"/>
            <a:ext cx="1877741" cy="658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F71E9-FAFB-D8E6-5230-B451AB8D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8" y="4513781"/>
            <a:ext cx="2829407" cy="2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and </a:t>
            </a:r>
            <a:r>
              <a:rPr lang="en-GB"/>
              <a:t>Identity-first counts by </a:t>
            </a:r>
            <a:r>
              <a:rPr lang="en-GB" dirty="0"/>
              <a:t>year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88A650-4185-1543-D660-EEC1A3494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99" y="2026186"/>
            <a:ext cx="4965202" cy="39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8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examples of both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FD40-BE60-AC5E-AA2E-949603D6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counts of patterns and count of abstracts that use one, </a:t>
            </a:r>
            <a:r>
              <a:rPr lang="en-GB"/>
              <a:t>other or both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FD40-BE60-AC5E-AA2E-949603D6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0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factor into 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Do we see differences based on: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native language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age of person described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year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use of adjectives in non-people related contexts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2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Feel free to ask us questions!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dirty="0"/>
              <a:t>Who we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9" y="1459478"/>
            <a:ext cx="3875117" cy="168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Professor Ramona Moldovan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University of Manchester, 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Ramona.Moldovan@mft.nhs.uk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D77E01-E7EF-C6CE-0787-A7AA57ADC925}"/>
              </a:ext>
            </a:extLst>
          </p:cNvPr>
          <p:cNvSpPr txBox="1">
            <a:spLocks/>
          </p:cNvSpPr>
          <p:nvPr/>
        </p:nvSpPr>
        <p:spPr>
          <a:xfrm>
            <a:off x="5745479" y="1459478"/>
            <a:ext cx="3875117" cy="1969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J. Kasmire</a:t>
            </a:r>
            <a:endParaRPr lang="en-GB" sz="1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Cathie Marsh Institute University of Manchester, UK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 Data Service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J.Kasmire@manchester.ac.uk</a:t>
            </a:r>
            <a:endParaRPr lang="en-GB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@JKasmireComplex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06D4E1-9D47-0853-7F3E-D63E2CA7EA4B}"/>
              </a:ext>
            </a:extLst>
          </p:cNvPr>
          <p:cNvSpPr txBox="1">
            <a:spLocks/>
          </p:cNvSpPr>
          <p:nvPr/>
        </p:nvSpPr>
        <p:spPr>
          <a:xfrm>
            <a:off x="3584170" y="4051308"/>
            <a:ext cx="3875117" cy="168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Andrada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Ciucă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</a:p>
          <a:p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andradaciuca@psychology.ro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45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11353800" cy="548819"/>
          </a:xfrm>
        </p:spPr>
        <p:txBody>
          <a:bodyPr/>
          <a:lstStyle/>
          <a:p>
            <a:r>
              <a:rPr lang="en-GB" dirty="0"/>
              <a:t>How much do you know about NLP methods?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endParaRPr lang="en-GB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5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AAB14B-6077-F1B9-235C-3200AA4B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220"/>
            <a:ext cx="10515600" cy="40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BF0C-1683-0A68-64B9-EFB31DBB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68C73-5EB6-1037-772C-80F5BC5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E817F1-F2BC-B851-C817-0CA4E34F5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8171"/>
            <a:ext cx="10515600" cy="3386245"/>
          </a:xfrm>
        </p:spPr>
      </p:pic>
    </p:spTree>
    <p:extLst>
      <p:ext uri="{BB962C8B-B14F-4D97-AF65-F5344CB8AC3E}">
        <p14:creationId xmlns:p14="http://schemas.microsoft.com/office/powerpoint/2010/main" val="7542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694158" cy="322099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 by which euphemisms become negative, pejorative, or taboo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 example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4388D-3CC0-17AB-FF21-FCC928F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r="60455" b="9655"/>
          <a:stretch/>
        </p:blipFill>
        <p:spPr>
          <a:xfrm>
            <a:off x="1787234" y="1390314"/>
            <a:ext cx="7913718" cy="46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Reclaiming euphemisms?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 fontAlgn="base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+mj-lt"/>
              </a:rPr>
              <a:t>Sometimes people prefer the “offensive” terms  </a:t>
            </a:r>
          </a:p>
          <a:p>
            <a:pPr marL="0" indent="0" algn="l" rtl="0" fontAlgn="base">
              <a:buNone/>
            </a:pP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ro-RO" b="1" i="0" dirty="0">
                <a:solidFill>
                  <a:srgbClr val="202122"/>
                </a:solidFill>
                <a:effectLst/>
                <a:latin typeface="+mj-lt"/>
              </a:rPr>
              <a:t>țigan / </a:t>
            </a:r>
            <a:r>
              <a:rPr lang="ro-RO" b="1" i="0" dirty="0" err="1">
                <a:solidFill>
                  <a:srgbClr val="202122"/>
                </a:solidFill>
                <a:effectLst/>
                <a:latin typeface="+mj-lt"/>
              </a:rPr>
              <a:t>tzigane</a:t>
            </a: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More negative connotations than “</a:t>
            </a:r>
            <a:r>
              <a:rPr lang="en-GB" dirty="0" err="1">
                <a:solidFill>
                  <a:srgbClr val="202122"/>
                </a:solidFill>
                <a:latin typeface="+mj-lt"/>
              </a:rPr>
              <a:t>roma</a:t>
            </a:r>
            <a:r>
              <a:rPr lang="en-GB" dirty="0">
                <a:solidFill>
                  <a:srgbClr val="202122"/>
                </a:solidFill>
                <a:latin typeface="+mj-lt"/>
              </a:rPr>
              <a:t>” but used by some members to refer to themselves without offence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202122"/>
              </a:solidFill>
              <a:latin typeface="+mj-lt"/>
            </a:endParaRPr>
          </a:p>
          <a:p>
            <a:pPr marL="0" indent="0" algn="l" rtl="0" fontAlgn="base">
              <a:buNone/>
            </a:pPr>
            <a:r>
              <a:rPr lang="en-GB" b="1" dirty="0">
                <a:solidFill>
                  <a:srgbClr val="202122"/>
                </a:solidFill>
                <a:latin typeface="+mj-lt"/>
              </a:rPr>
              <a:t>queer 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Originally meaning “strange” or “peculiar”, then used as a pejorative, later reclaimed as a deliberatively provocative term</a:t>
            </a:r>
            <a:endParaRPr lang="en-GB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9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Person-first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– 	“person with autism”, “child with hearing difficulties”,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intends to highlight personhood before diagnosis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meant to avoid dehumanisation, marginalisation, or essentialisation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describes what a person “has” rather than what a person “is”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BDFEE67-0D4D-1A8C-1C39-9E516CC2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21" t="26380"/>
          <a:stretch/>
        </p:blipFill>
        <p:spPr>
          <a:xfrm>
            <a:off x="4630200" y="3225338"/>
            <a:ext cx="2410824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Con_Method" id="{2CC2990F-B75C-4839-BD2A-BF630C27DF78}" vid="{CD28BE52-E182-41DF-AD4A-0984F8410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2D72CF-A85F-4250-A307-29E7A63D73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9080D1-8878-44F2-AD38-D3F6148740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232C8-5D3E-439D-9B2F-641B1AD4839D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d2e6339-9963-4444-b0f2-be5dad007de0"/>
    <ds:schemaRef ds:uri="28b91107-4a81-451c-84f7-f52706813e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MethodsCon_Method</Template>
  <TotalTime>738</TotalTime>
  <Words>1029</Words>
  <Application>Microsoft Office PowerPoint</Application>
  <PresentationFormat>Widescreen</PresentationFormat>
  <Paragraphs>210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How much do you know about NLP methods?</vt:lpstr>
      <vt:lpstr>PowerPoint Presentation</vt:lpstr>
      <vt:lpstr>PowerPoint Presentation</vt:lpstr>
      <vt:lpstr>Euphemism treadmill</vt:lpstr>
      <vt:lpstr>Euphemism treadmill example</vt:lpstr>
      <vt:lpstr>Reclaiming euphemisms?</vt:lpstr>
      <vt:lpstr>Person-first language</vt:lpstr>
      <vt:lpstr>Identity-first language</vt:lpstr>
      <vt:lpstr>Do you typically use person or identity first language? </vt:lpstr>
      <vt:lpstr>Data = ESHG abstracts</vt:lpstr>
      <vt:lpstr>Preparation</vt:lpstr>
      <vt:lpstr>NLP Frequency Counts - “bag of words”</vt:lpstr>
      <vt:lpstr>Stemming</vt:lpstr>
      <vt:lpstr>Most common words in abstracts</vt:lpstr>
      <vt:lpstr>NLP Examine Context - “pattern extraction”</vt:lpstr>
      <vt:lpstr>“Noun with” / person-first pattern</vt:lpstr>
      <vt:lpstr>“Adjective noun” / identity-first pattern</vt:lpstr>
      <vt:lpstr>Person-first and Identity-first counts by year</vt:lpstr>
      <vt:lpstr>Most common examples of both patterns</vt:lpstr>
      <vt:lpstr>Total counts of patterns and count of abstracts that use one, other or both</vt:lpstr>
      <vt:lpstr>Why might factor into it?</vt:lpstr>
      <vt:lpstr>Feel free to ask us questions!</vt:lpstr>
      <vt:lpstr>Who we are: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to capture person-first or identity-first language</dc:title>
  <dc:creator>Julia Kasmire</dc:creator>
  <cp:lastModifiedBy>Julia Kasmire</cp:lastModifiedBy>
  <cp:revision>4</cp:revision>
  <dcterms:created xsi:type="dcterms:W3CDTF">2022-08-23T14:00:16Z</dcterms:created>
  <dcterms:modified xsi:type="dcterms:W3CDTF">2023-06-02T14:28:20Z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MediaServiceImageTags">
    <vt:lpwstr/>
  </property>
</Properties>
</file>